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Using Question leveling to help students achieve better results"/>
          <p:cNvSpPr txBox="1">
            <a:spLocks noGrp="1"/>
          </p:cNvSpPr>
          <p:nvPr>
            <p:ph type="ctrTitle"/>
          </p:nvPr>
        </p:nvSpPr>
        <p:spPr>
          <a:xfrm>
            <a:off x="406400" y="2235200"/>
            <a:ext cx="12192000" cy="2705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86258">
              <a:defRPr sz="8330"/>
            </a:lvl1pPr>
          </a:lstStyle>
          <a:p>
            <a:r>
              <a:rPr dirty="0"/>
              <a:t>Using Question leveling to help students achieve better results</a:t>
            </a:r>
          </a:p>
        </p:txBody>
      </p:sp>
      <p:sp>
        <p:nvSpPr>
          <p:cNvPr id="167" name="Targeted Review:"/>
          <p:cNvSpPr txBox="1">
            <a:spLocks noGrp="1"/>
          </p:cNvSpPr>
          <p:nvPr>
            <p:ph type="subTitle" sz="quarter" idx="1"/>
          </p:nvPr>
        </p:nvSpPr>
        <p:spPr>
          <a:xfrm>
            <a:off x="406400" y="215900"/>
            <a:ext cx="12192000" cy="1803400"/>
          </a:xfrm>
          <a:prstGeom prst="rect">
            <a:avLst/>
          </a:prstGeom>
        </p:spPr>
        <p:txBody>
          <a:bodyPr/>
          <a:lstStyle/>
          <a:p>
            <a:r>
              <a:rPr dirty="0"/>
              <a:t>Targeted Review: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05" y="558800"/>
            <a:ext cx="12573001" cy="862944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800100"/>
            <a:ext cx="12513118" cy="739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292100"/>
            <a:ext cx="11823700" cy="740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69" y="419100"/>
            <a:ext cx="12708077" cy="890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018" y="223370"/>
            <a:ext cx="11988801" cy="930895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90" y="165450"/>
            <a:ext cx="12026901" cy="941751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738" y="457200"/>
            <a:ext cx="12458701" cy="884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170" y="533400"/>
            <a:ext cx="12395201" cy="869681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WNYRIC Question difficulty report"/>
          <p:cNvSpPr txBox="1">
            <a:spLocks noGrp="1"/>
          </p:cNvSpPr>
          <p:nvPr>
            <p:ph type="body" idx="13"/>
          </p:nvPr>
        </p:nvSpPr>
        <p:spPr>
          <a:xfrm>
            <a:off x="406400" y="346941"/>
            <a:ext cx="11176000" cy="5674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WNYRIC Question difficulty report</a:t>
            </a:r>
          </a:p>
        </p:txBody>
      </p:sp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655233"/>
            <a:ext cx="11988800" cy="324696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27" name="Rectangle"/>
          <p:cNvSpPr/>
          <p:nvPr/>
        </p:nvSpPr>
        <p:spPr>
          <a:xfrm>
            <a:off x="9512300" y="2755900"/>
            <a:ext cx="812800" cy="2209800"/>
          </a:xfrm>
          <a:prstGeom prst="rect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28" name="Rectangle"/>
          <p:cNvSpPr/>
          <p:nvPr/>
        </p:nvSpPr>
        <p:spPr>
          <a:xfrm>
            <a:off x="10947400" y="2730500"/>
            <a:ext cx="812800" cy="2235200"/>
          </a:xfrm>
          <a:prstGeom prst="rect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29" name="1. Took our Regional Benchmark Cutpoint Report"/>
          <p:cNvSpPr txBox="1"/>
          <p:nvPr/>
        </p:nvSpPr>
        <p:spPr>
          <a:xfrm>
            <a:off x="406400" y="1138670"/>
            <a:ext cx="12192000" cy="49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1. Took our Regional Benchmark Cutpoint Report</a:t>
            </a:r>
          </a:p>
        </p:txBody>
      </p:sp>
      <p:sp>
        <p:nvSpPr>
          <p:cNvPr id="230" name="2. Looked at the low 3 cut values, and the low 4 cut values, so the kids that were on the cusp of proficiency levels."/>
          <p:cNvSpPr txBox="1"/>
          <p:nvPr/>
        </p:nvSpPr>
        <p:spPr>
          <a:xfrm>
            <a:off x="406400" y="5082020"/>
            <a:ext cx="11988800" cy="88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2.	Looked at the low 3 cut values, and the low 4 cut values, so the kids that were on the cusp of proficiency levels. </a:t>
            </a:r>
          </a:p>
        </p:txBody>
      </p:sp>
      <p:sp>
        <p:nvSpPr>
          <p:cNvPr id="231" name="3. In the low 4 column, highlighted all the values that were lower than 67%, these are the level 4 questions-questions meant to be challenging for top students."/>
          <p:cNvSpPr txBox="1"/>
          <p:nvPr/>
        </p:nvSpPr>
        <p:spPr>
          <a:xfrm>
            <a:off x="406400" y="6059920"/>
            <a:ext cx="12192000" cy="88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800"/>
              </a:spcBef>
              <a:defRPr sz="2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3.	In the low 4 column, highlighted all the values that were lower than 67%, these are the level 4 questions-questions meant to be challenging for top students.</a:t>
            </a:r>
          </a:p>
        </p:txBody>
      </p:sp>
      <p:sp>
        <p:nvSpPr>
          <p:cNvPr id="232" name="4. Did the same with the low 3 column, these are level 3 questions, anything not highlighted are level 1 and 2 questions.…"/>
          <p:cNvSpPr txBox="1"/>
          <p:nvPr/>
        </p:nvSpPr>
        <p:spPr>
          <a:xfrm>
            <a:off x="406400" y="7114020"/>
            <a:ext cx="12166600" cy="202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2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4.	Did the same with the low 3 column, these are level 3 questions, anything not highlighted are level 1 and 2 questions. </a:t>
            </a:r>
          </a:p>
          <a:p>
            <a:pPr>
              <a:spcBef>
                <a:spcPts val="2800"/>
              </a:spcBef>
              <a:defRPr sz="24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For Common Core assessments, Level 5 questions were identified using the low 5 column.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2" animBg="1" advAuto="0"/>
      <p:bldP spid="228" grpId="3" animBg="1" advAuto="0"/>
      <p:bldP spid="230" grpId="1" animBg="1" advAuto="0"/>
      <p:bldP spid="231" grpId="4" animBg="1" advAuto="0"/>
      <p:bldP spid="232" grpId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pic>
        <p:nvPicPr>
          <p:cNvPr id="2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737" y="453736"/>
            <a:ext cx="12634564" cy="8470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review books.jpg" descr="review boo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247650"/>
            <a:ext cx="123444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01600"/>
            <a:ext cx="12001500" cy="95504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math 2 review.jpg" descr="math 2 revi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00000">
            <a:off x="927100" y="774700"/>
            <a:ext cx="5626100" cy="820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lobal review.jpg" descr="global revie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40000">
            <a:off x="6426200" y="956287"/>
            <a:ext cx="5067300" cy="7616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  <p:bldP spid="17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ypes of ReView"/>
          <p:cNvSpPr txBox="1">
            <a:spLocks noGrp="1"/>
          </p:cNvSpPr>
          <p:nvPr>
            <p:ph type="body" idx="13"/>
          </p:nvPr>
        </p:nvSpPr>
        <p:spPr>
          <a:xfrm>
            <a:off x="406400" y="58714"/>
            <a:ext cx="12192000" cy="855686"/>
          </a:xfrm>
          <a:prstGeom prst="rect">
            <a:avLst/>
          </a:prstGeom>
        </p:spPr>
        <p:txBody>
          <a:bodyPr/>
          <a:lstStyle>
            <a:lvl1pPr algn="ctr">
              <a:defRPr sz="4700" spc="235">
                <a:solidFill>
                  <a:srgbClr val="222222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Types of ReView</a:t>
            </a:r>
          </a:p>
        </p:txBody>
      </p:sp>
      <p:sp>
        <p:nvSpPr>
          <p:cNvPr id="176" name="Teacher Made"/>
          <p:cNvSpPr/>
          <p:nvPr/>
        </p:nvSpPr>
        <p:spPr>
          <a:xfrm>
            <a:off x="1270000" y="1625600"/>
            <a:ext cx="6413500" cy="1358900"/>
          </a:xfrm>
          <a:prstGeom prst="roundRect">
            <a:avLst>
              <a:gd name="adj" fmla="val 14019"/>
            </a:avLst>
          </a:prstGeom>
          <a:solidFill>
            <a:srgbClr val="808080"/>
          </a:solidFill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"/>
              </a:lnSpc>
              <a:spcBef>
                <a:spcPts val="0"/>
              </a:spcBef>
              <a:defRPr sz="4000" b="1" cap="all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Teacher Made</a:t>
            </a:r>
          </a:p>
        </p:txBody>
      </p:sp>
      <p:sp>
        <p:nvSpPr>
          <p:cNvPr id="177" name="Targeted QUestions"/>
          <p:cNvSpPr/>
          <p:nvPr/>
        </p:nvSpPr>
        <p:spPr>
          <a:xfrm>
            <a:off x="1181100" y="7353300"/>
            <a:ext cx="6413500" cy="1358900"/>
          </a:xfrm>
          <a:prstGeom prst="roundRect">
            <a:avLst>
              <a:gd name="adj" fmla="val 14019"/>
            </a:avLst>
          </a:prstGeom>
          <a:solidFill>
            <a:srgbClr val="E6E6E6"/>
          </a:solidFill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"/>
              </a:lnSpc>
              <a:spcBef>
                <a:spcPts val="0"/>
              </a:spcBef>
              <a:defRPr sz="4000" b="1" cap="all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Targeted QUestions</a:t>
            </a:r>
          </a:p>
        </p:txBody>
      </p:sp>
      <p:sp>
        <p:nvSpPr>
          <p:cNvPr id="178" name="Regents Questions"/>
          <p:cNvSpPr/>
          <p:nvPr/>
        </p:nvSpPr>
        <p:spPr>
          <a:xfrm>
            <a:off x="1270000" y="4495800"/>
            <a:ext cx="6413500" cy="1358900"/>
          </a:xfrm>
          <a:prstGeom prst="roundRect">
            <a:avLst>
              <a:gd name="adj" fmla="val 14019"/>
            </a:avLst>
          </a:prstGeom>
          <a:solidFill>
            <a:srgbClr val="B3B3B3"/>
          </a:solidFill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0000"/>
              </a:lnSpc>
              <a:spcBef>
                <a:spcPts val="0"/>
              </a:spcBef>
              <a:defRPr sz="4000" b="1" cap="all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Regents Questions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9753600" y="1358900"/>
            <a:ext cx="1905000" cy="1905001"/>
            <a:chOff x="0" y="0"/>
            <a:chExt cx="1905000" cy="1905000"/>
          </a:xfrm>
        </p:grpSpPr>
        <p:sp>
          <p:nvSpPr>
            <p:cNvPr id="179" name="Final"/>
            <p:cNvSpPr/>
            <p:nvPr/>
          </p:nvSpPr>
          <p:spPr>
            <a:xfrm>
              <a:off x="0" y="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lose/>
                  <a:moveTo>
                    <a:pt x="10800" y="2377"/>
                  </a:moveTo>
                  <a:lnTo>
                    <a:pt x="12757" y="8229"/>
                  </a:lnTo>
                  <a:lnTo>
                    <a:pt x="18845" y="8229"/>
                  </a:lnTo>
                  <a:lnTo>
                    <a:pt x="13939" y="11923"/>
                  </a:lnTo>
                  <a:lnTo>
                    <a:pt x="15873" y="17710"/>
                  </a:lnTo>
                  <a:lnTo>
                    <a:pt x="10800" y="14219"/>
                  </a:lnTo>
                  <a:lnTo>
                    <a:pt x="5727" y="17710"/>
                  </a:lnTo>
                  <a:lnTo>
                    <a:pt x="7661" y="11923"/>
                  </a:lnTo>
                  <a:lnTo>
                    <a:pt x="2755" y="8229"/>
                  </a:lnTo>
                  <a:lnTo>
                    <a:pt x="8845" y="8229"/>
                  </a:lnTo>
                  <a:lnTo>
                    <a:pt x="10800" y="237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32323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0" name="Good"/>
            <p:cNvSpPr txBox="1"/>
            <p:nvPr/>
          </p:nvSpPr>
          <p:spPr>
            <a:xfrm>
              <a:off x="355600" y="622300"/>
              <a:ext cx="118435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r>
                <a:t>Good</a:t>
              </a:r>
            </a:p>
          </p:txBody>
        </p:sp>
      </p:grpSp>
      <p:grpSp>
        <p:nvGrpSpPr>
          <p:cNvPr id="184" name="Group"/>
          <p:cNvGrpSpPr/>
          <p:nvPr/>
        </p:nvGrpSpPr>
        <p:grpSpPr>
          <a:xfrm>
            <a:off x="9753600" y="4229100"/>
            <a:ext cx="1905000" cy="1905001"/>
            <a:chOff x="0" y="0"/>
            <a:chExt cx="1905000" cy="1905000"/>
          </a:xfrm>
        </p:grpSpPr>
        <p:sp>
          <p:nvSpPr>
            <p:cNvPr id="182" name="Final"/>
            <p:cNvSpPr/>
            <p:nvPr/>
          </p:nvSpPr>
          <p:spPr>
            <a:xfrm>
              <a:off x="0" y="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lose/>
                  <a:moveTo>
                    <a:pt x="10800" y="2377"/>
                  </a:moveTo>
                  <a:lnTo>
                    <a:pt x="12757" y="8229"/>
                  </a:lnTo>
                  <a:lnTo>
                    <a:pt x="18845" y="8229"/>
                  </a:lnTo>
                  <a:lnTo>
                    <a:pt x="13939" y="11923"/>
                  </a:lnTo>
                  <a:lnTo>
                    <a:pt x="15873" y="17710"/>
                  </a:lnTo>
                  <a:lnTo>
                    <a:pt x="10800" y="14219"/>
                  </a:lnTo>
                  <a:lnTo>
                    <a:pt x="5727" y="17710"/>
                  </a:lnTo>
                  <a:lnTo>
                    <a:pt x="7661" y="11923"/>
                  </a:lnTo>
                  <a:lnTo>
                    <a:pt x="2755" y="8229"/>
                  </a:lnTo>
                  <a:lnTo>
                    <a:pt x="8845" y="8229"/>
                  </a:lnTo>
                  <a:lnTo>
                    <a:pt x="10800" y="237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32323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3" name="Better"/>
            <p:cNvSpPr txBox="1"/>
            <p:nvPr/>
          </p:nvSpPr>
          <p:spPr>
            <a:xfrm>
              <a:off x="355600" y="622300"/>
              <a:ext cx="124937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r>
                <a:t>Better</a:t>
              </a: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9779000" y="7086600"/>
            <a:ext cx="1905000" cy="1905001"/>
            <a:chOff x="0" y="0"/>
            <a:chExt cx="1905000" cy="1905000"/>
          </a:xfrm>
        </p:grpSpPr>
        <p:sp>
          <p:nvSpPr>
            <p:cNvPr id="185" name="Final"/>
            <p:cNvSpPr/>
            <p:nvPr/>
          </p:nvSpPr>
          <p:spPr>
            <a:xfrm>
              <a:off x="0" y="0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lose/>
                  <a:moveTo>
                    <a:pt x="10800" y="2377"/>
                  </a:moveTo>
                  <a:lnTo>
                    <a:pt x="12757" y="8229"/>
                  </a:lnTo>
                  <a:lnTo>
                    <a:pt x="18845" y="8229"/>
                  </a:lnTo>
                  <a:lnTo>
                    <a:pt x="13939" y="11923"/>
                  </a:lnTo>
                  <a:lnTo>
                    <a:pt x="15873" y="17710"/>
                  </a:lnTo>
                  <a:lnTo>
                    <a:pt x="10800" y="14219"/>
                  </a:lnTo>
                  <a:lnTo>
                    <a:pt x="5727" y="17710"/>
                  </a:lnTo>
                  <a:lnTo>
                    <a:pt x="7661" y="11923"/>
                  </a:lnTo>
                  <a:lnTo>
                    <a:pt x="2755" y="8229"/>
                  </a:lnTo>
                  <a:lnTo>
                    <a:pt x="8845" y="8229"/>
                  </a:lnTo>
                  <a:lnTo>
                    <a:pt x="10800" y="237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32323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6" name="Even…"/>
            <p:cNvSpPr txBox="1"/>
            <p:nvPr/>
          </p:nvSpPr>
          <p:spPr>
            <a:xfrm>
              <a:off x="288950" y="350519"/>
              <a:ext cx="1467613" cy="1051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ts val="0"/>
                </a:spcBef>
                <a:defRPr sz="3200" b="1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t>Even </a:t>
              </a:r>
            </a:p>
            <a:p>
              <a:pPr algn="ctr">
                <a:spcBef>
                  <a:spcPts val="0"/>
                </a:spcBef>
                <a:defRPr sz="3200" b="1">
                  <a:solidFill>
                    <a:srgbClr val="0000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t>Better!</a:t>
              </a:r>
            </a:p>
          </p:txBody>
        </p:sp>
      </p:grpSp>
      <p:sp>
        <p:nvSpPr>
          <p:cNvPr id="18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4" animBg="1" advAuto="0"/>
      <p:bldP spid="178" grpId="2" animBg="1" advAuto="0"/>
      <p:bldP spid="181" grpId="1" animBg="1" advAuto="0"/>
      <p:bldP spid="184" grpId="3" animBg="1" advAuto="0"/>
      <p:bldP spid="187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mile-wide.jpg" descr="mile-w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698500"/>
            <a:ext cx="12578744" cy="834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Mile-Wide-Trap.jpg" descr="Mile-Wide-Tra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700" y="412750"/>
            <a:ext cx="8915400" cy="891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619955"/>
            <a:ext cx="12586244" cy="2222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1003540"/>
            <a:ext cx="12231857" cy="544926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4" grpId="2" animBg="1" advAuto="0"/>
      <p:bldP spid="195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831" y="851653"/>
            <a:ext cx="12383169" cy="5981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393700"/>
            <a:ext cx="12606425" cy="8969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Custom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Avenir Next</vt:lpstr>
      <vt:lpstr>Avenir Next Medium</vt:lpstr>
      <vt:lpstr>Chalkboard</vt:lpstr>
      <vt:lpstr>DIN Alternate</vt:lpstr>
      <vt:lpstr>DIN Condensed</vt:lpstr>
      <vt:lpstr>Helvetica</vt:lpstr>
      <vt:lpstr>Helvetica Neue</vt:lpstr>
      <vt:lpstr>New_Template7</vt:lpstr>
      <vt:lpstr>Using Question leveling to help students achieve better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Question leveling to help students achieve better results</dc:title>
  <dc:creator>Schottman, Jill</dc:creator>
  <cp:lastModifiedBy>Schottman, Jill</cp:lastModifiedBy>
  <cp:revision>2</cp:revision>
  <dcterms:modified xsi:type="dcterms:W3CDTF">2018-10-11T13:55:29Z</dcterms:modified>
</cp:coreProperties>
</file>